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73" r:id="rId7"/>
    <p:sldId id="260" r:id="rId8"/>
    <p:sldId id="261" r:id="rId9"/>
    <p:sldId id="262" r:id="rId10"/>
    <p:sldId id="272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9F1FF"/>
    <a:srgbClr val="CCECFF"/>
    <a:srgbClr val="0066FF"/>
    <a:srgbClr val="FFFFCC"/>
    <a:srgbClr val="CCCCFF"/>
    <a:srgbClr val="1CCBD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A3365-D156-4962-B4AE-E0C62030A9A6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A03D2-0115-4250-812F-944A29827E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979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7CD4-7A05-41A9-864B-EBB5D5CF609C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C0980-601D-4756-974A-09DBF20413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67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F4E27-DA6F-4807-B152-7078EE2B402D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84FB2-BEE5-4119-B922-DEF9FFFD24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243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6302D-FF5A-46B6-8F00-618A0EEA9E21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42E3-90EA-4D0A-95FB-52BDB20BF8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15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14E4B-C403-4288-B72D-783D2B1B23D7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08C72-8683-4657-B984-1BF0C7FE7D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512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0690C-96B2-4AC7-9299-89E3B061C0B1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69C6D-5D02-41F6-9F6C-20A03C2FA2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539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7C03B-D018-4CDE-AD42-9034CACE34F2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50D6D-3431-4326-80CA-41B8898A1B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730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6A57-39D0-4E1F-8E6E-187D156CB1AF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9880D-C2E0-4FB5-93D3-4B5DF3F7B2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392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1059-2D25-4345-BFCD-ACAFB8C1F604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912CC-D8B3-4EC5-BAF0-F2E66CC407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343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88810-4318-489C-ABDB-3A3272CA5A27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D8EB5-A8C4-4A2F-8B1F-8E35883019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85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C7637-8541-4E20-94BD-86832C0AE24B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D0874-45EB-4506-BB0C-7CDD8CA37D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956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E0AAC5-1072-43F1-A777-FA1B743C94C7}" type="datetimeFigureOut">
              <a:rPr lang="ru-RU"/>
              <a:pPr>
                <a:defRPr/>
              </a:pPr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892AB2E-D9DD-4693-BA2F-4D3C5240497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tstvo-lyahi.edusite.ru/images/c09-32kopirovanie.gi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" descr="b98a663d55916fe91006b71003ba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375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123728" y="836712"/>
            <a:ext cx="6120680" cy="27828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ПРОВЕДЕНИЕ ПРОГУЛКИ 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    ДЕТСКОМ  САДУ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2" descr="Картинка 19 из 36059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286125"/>
            <a:ext cx="2500313" cy="33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99992" y="378904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 Зам директора по ДО МБОУ «</a:t>
            </a:r>
            <a:r>
              <a:rPr lang="ru-RU" dirty="0" err="1" smtClean="0"/>
              <a:t>Коневская</a:t>
            </a:r>
            <a:r>
              <a:rPr lang="ru-RU" dirty="0" smtClean="0"/>
              <a:t> ООШ»</a:t>
            </a:r>
          </a:p>
          <a:p>
            <a:r>
              <a:rPr lang="ru-RU" smtClean="0"/>
              <a:t>Давыдова Л.Н.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14291"/>
            <a:ext cx="8229600" cy="428627"/>
          </a:xfrm>
          <a:ln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СОДЕРЖАНИЮ ПРОГУЛОК НА  УЧАСТКЕ  ДОУ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00063" y="2071688"/>
            <a:ext cx="214312" cy="35718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215188" y="2071688"/>
            <a:ext cx="214312" cy="1857375"/>
          </a:xfrm>
          <a:prstGeom prst="downArrow">
            <a:avLst/>
          </a:prstGeom>
          <a:solidFill>
            <a:srgbClr val="C0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500688" y="2000250"/>
            <a:ext cx="214312" cy="3786188"/>
          </a:xfrm>
          <a:prstGeom prst="downArrow">
            <a:avLst/>
          </a:prstGeom>
          <a:solidFill>
            <a:srgbClr val="C0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714750" y="2000250"/>
            <a:ext cx="214313" cy="785813"/>
          </a:xfrm>
          <a:prstGeom prst="downArrow">
            <a:avLst/>
          </a:prstGeom>
          <a:solidFill>
            <a:srgbClr val="C0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571625" y="2071688"/>
            <a:ext cx="214313" cy="500062"/>
          </a:xfrm>
          <a:prstGeom prst="downArrow">
            <a:avLst/>
          </a:prstGeom>
          <a:solidFill>
            <a:srgbClr val="C0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072188" y="4143375"/>
            <a:ext cx="2857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Calibri" panose="020F0502020204030204" pitchFamily="34" charset="0"/>
              </a:rPr>
              <a:t>индивидуальная работа по различным                                                                                            направлениям  развития воспитанников;</a:t>
            </a:r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1275" name="Прямоугольник 10"/>
          <p:cNvSpPr>
            <a:spLocks noChangeArrowheads="1"/>
          </p:cNvSpPr>
          <p:nvPr/>
        </p:nvSpPr>
        <p:spPr bwMode="auto">
          <a:xfrm>
            <a:off x="571500" y="928688"/>
            <a:ext cx="8215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Calibri" panose="020F0502020204030204" pitchFamily="34" charset="0"/>
              </a:rPr>
              <a:t>Прогулка должна состоять из следующих  структурных элементов: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28688" y="2714625"/>
            <a:ext cx="2071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Calibri" panose="020F0502020204030204" pitchFamily="34" charset="0"/>
              </a:rPr>
              <a:t>наблюдение;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4313" y="5715000"/>
            <a:ext cx="2714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Calibri" panose="020F0502020204030204" pitchFamily="34" charset="0"/>
              </a:rPr>
              <a:t>трудовые поручения;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86125" y="6000750"/>
            <a:ext cx="4500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Calibri" panose="020F0502020204030204" pitchFamily="34" charset="0"/>
              </a:rPr>
              <a:t>самостоятельная деятельность детей;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28813" y="3143250"/>
            <a:ext cx="342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Calibri" panose="020F0502020204030204" pitchFamily="34" charset="0"/>
              </a:rPr>
              <a:t>двигательная активность:</a:t>
            </a:r>
          </a:p>
          <a:p>
            <a:pPr eaLnBrk="1" hangingPunct="1"/>
            <a:r>
              <a:rPr lang="ru-RU" altLang="ru-RU" b="1">
                <a:latin typeface="Calibri" panose="020F0502020204030204" pitchFamily="34" charset="0"/>
              </a:rPr>
              <a:t>подвижные, спортивные игры;</a:t>
            </a:r>
          </a:p>
          <a:p>
            <a:pPr eaLnBrk="1" hangingPunct="1"/>
            <a:r>
              <a:rPr lang="ru-RU" altLang="ru-RU" b="1">
                <a:latin typeface="Calibri" panose="020F0502020204030204" pitchFamily="34" charset="0"/>
              </a:rPr>
              <a:t>спортивные упражнения.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88" y="500063"/>
            <a:ext cx="8358187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5738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8000"/>
                </a:solidFill>
                <a:latin typeface="+mn-lt"/>
                <a:cs typeface="+mn-cs"/>
              </a:rPr>
              <a:t>ПОСЛЕДОВАТЕЛЬНОСТЬ СТРУКТУРНЫХ КОМПОНЕНТОВ ПРОГУЛКИ </a:t>
            </a:r>
          </a:p>
          <a:p>
            <a:pPr marL="185738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может варьироваться в зависимости от вида предыдущего занятия. </a:t>
            </a:r>
          </a:p>
          <a:p>
            <a:pPr marL="185738" lvl="1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+mn-lt"/>
              <a:cs typeface="+mn-cs"/>
            </a:endParaRPr>
          </a:p>
          <a:p>
            <a:pPr marL="357188" lvl="1" indent="-17145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atin typeface="+mn-lt"/>
                <a:cs typeface="+mn-cs"/>
              </a:rPr>
              <a:t>Если дети находились на занятии, требующем повышенной познавательной активности и умственного напряжения, то вначале прогулки  проводятся подвижные игры, пробежки, затем – наблюдения. </a:t>
            </a:r>
          </a:p>
          <a:p>
            <a:pPr marL="357188" lvl="1" indent="-17145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atin typeface="+mn-lt"/>
                <a:cs typeface="+mn-cs"/>
              </a:rPr>
              <a:t>Если до прогулки было физкультурное или музыкальное занятие,  прогулка начинается с наблюдения или спокойной игры.</a:t>
            </a:r>
          </a:p>
          <a:p>
            <a:pPr marL="357188" lvl="1" indent="-17145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atin typeface="+mn-lt"/>
                <a:cs typeface="+mn-cs"/>
              </a:rPr>
              <a:t>Каждый из обязательных компонентов прогулки длится от 7 до 15 минут и осуществляется на фоне самостоятельной деятельности детей.</a:t>
            </a:r>
          </a:p>
          <a:p>
            <a:pPr marL="357188" lvl="1" indent="-171450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atin typeface="+mn-lt"/>
                <a:cs typeface="+mn-cs"/>
              </a:rPr>
              <a:t>Содержание прогулок определяется программой по ознакомлению детей с окружающим с учетом предшествующей деятельности детей, педагогических и оздоровительных задач, и строится в соответствии с календарным планированием в каждой возрастной группе.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CCBD4"/>
            </a:gs>
            <a:gs pos="50000">
              <a:srgbClr val="C2D1ED"/>
            </a:gs>
            <a:gs pos="100000">
              <a:srgbClr val="E1E8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14291"/>
            <a:ext cx="8229600" cy="500066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НАБЛЮДЕНИЯ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313" y="1357313"/>
            <a:ext cx="4214812" cy="4768850"/>
          </a:xfrm>
        </p:spPr>
        <p:txBody>
          <a:bodyPr rtlCol="0">
            <a:normAutofit fontScale="62500" lnSpcReduction="20000"/>
          </a:bodyPr>
          <a:lstStyle/>
          <a:p>
            <a:pPr marL="0" lvl="1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ОРГАНИЗАЦИЯ   НАБЛЮДЕНИЙ: </a:t>
            </a:r>
          </a:p>
          <a:p>
            <a:pPr marL="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Процесс </a:t>
            </a:r>
            <a:r>
              <a:rPr lang="ru-RU" dirty="0"/>
              <a:t>наблюдения может быть организован за объектами и погодными явлениями. </a:t>
            </a:r>
            <a:endParaRPr lang="ru-RU" dirty="0" smtClean="0"/>
          </a:p>
          <a:p>
            <a:pPr marL="0" lvl="1" indent="0" eaLnBrk="1" fontAlgn="auto" hangingPunct="1">
              <a:spcAft>
                <a:spcPts val="0"/>
              </a:spcAft>
              <a:buClr>
                <a:srgbClr val="008000"/>
              </a:buClr>
              <a:buFont typeface="Arial" panose="020B0604020202020204" pitchFamily="34" charset="0"/>
              <a:buNone/>
              <a:defRPr/>
            </a:pPr>
            <a:r>
              <a:rPr lang="ru-RU" dirty="0" smtClean="0"/>
              <a:t>При </a:t>
            </a:r>
            <a:r>
              <a:rPr lang="ru-RU" dirty="0"/>
              <a:t>планировании наблюдений воспитатель </a:t>
            </a:r>
            <a:r>
              <a:rPr lang="ru-RU" dirty="0" smtClean="0"/>
              <a:t>продумывает:</a:t>
            </a:r>
          </a:p>
          <a:p>
            <a:pPr marL="185738" lvl="1" indent="-185738" eaLnBrk="1" fontAlgn="auto" hangingPunct="1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dirty="0" smtClean="0"/>
              <a:t>оборудование </a:t>
            </a:r>
            <a:r>
              <a:rPr lang="ru-RU" dirty="0"/>
              <a:t>и материалы, используемые по ходу наблюдения, размещение детей; </a:t>
            </a:r>
            <a:endParaRPr lang="ru-RU" dirty="0" smtClean="0"/>
          </a:p>
          <a:p>
            <a:pPr marL="185738" lvl="1" indent="-185738" eaLnBrk="1" fontAlgn="auto" hangingPunct="1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dirty="0" smtClean="0"/>
              <a:t>приемы </a:t>
            </a:r>
            <a:r>
              <a:rPr lang="ru-RU" dirty="0"/>
              <a:t>привлечения внимания детей к наблюдению  (сюрпризные моменты, загадки, постановка познавательной задачи, проблемная ситуация); </a:t>
            </a:r>
            <a:endParaRPr lang="ru-RU" dirty="0" smtClean="0"/>
          </a:p>
          <a:p>
            <a:pPr marL="185738" lvl="1" indent="-185738" eaLnBrk="1" fontAlgn="auto" hangingPunct="1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dirty="0" smtClean="0"/>
              <a:t>приемы </a:t>
            </a:r>
            <a:r>
              <a:rPr lang="ru-RU" dirty="0"/>
              <a:t>активизации умственной деятельности (поисковые вопросы, действия, </a:t>
            </a:r>
            <a:r>
              <a:rPr lang="ru-RU" dirty="0" smtClean="0"/>
              <a:t>сравнение, использование </a:t>
            </a:r>
            <a:r>
              <a:rPr lang="ru-RU" dirty="0"/>
              <a:t>детского опыта).  </a:t>
            </a:r>
          </a:p>
          <a:p>
            <a:pPr marL="185738" indent="-185738" eaLnBrk="1" fontAlgn="auto" hangingPunct="1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endParaRPr lang="ru-RU" dirty="0"/>
          </a:p>
        </p:txBody>
      </p:sp>
      <p:pic>
        <p:nvPicPr>
          <p:cNvPr id="13318" name="Picture 2" descr="D:\Рисунки все\Коллекция Microsoft\Дети 1\078960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1785938"/>
            <a:ext cx="3563937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85729"/>
            <a:ext cx="8229600" cy="500066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ДВИГАТЕЛЬНОЙ АКТИВНОСТИ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3" y="1714500"/>
            <a:ext cx="8643937" cy="47704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7030A0"/>
                </a:solidFill>
                <a:latin typeface="+mn-lt"/>
                <a:cs typeface="+mn-cs"/>
              </a:rPr>
              <a:t>Подвижные игры и физические упражнения на утренней прогулке: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в младшей группе – 6-10 мин,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в средней группе – 10-15 мин, 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в старшей и подготовительной группах – 20-25 мин.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7030A0"/>
                </a:solidFill>
                <a:latin typeface="+mn-lt"/>
                <a:cs typeface="+mn-cs"/>
              </a:rPr>
              <a:t>На вечерней прогулке: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в младшей и в средней группах – 10-15 мин, 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в старшей и подготовительной группах – 12-15 мин.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Подвижные игры можно дополнять или заменять  спортивными упражнениями или в старшем дошкольном возрасте спортивными играми, играми с элементами соревнований.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7030A0"/>
                </a:solidFill>
                <a:latin typeface="+mn-lt"/>
                <a:cs typeface="+mn-cs"/>
              </a:rPr>
              <a:t>К спортивным упражнениям относятся: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катание на санках,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на лыжах,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катание на велосипедах, самокатах.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7030A0"/>
                </a:solidFill>
                <a:latin typeface="+mn-lt"/>
                <a:cs typeface="+mn-cs"/>
              </a:rPr>
              <a:t>К спортивным играм относятся: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городки, 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баскетбол,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бадминтон,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настольный теннис,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cs typeface="+mn-cs"/>
              </a:rPr>
              <a:t>футбол, хоккей</a:t>
            </a:r>
          </a:p>
        </p:txBody>
      </p:sp>
      <p:sp>
        <p:nvSpPr>
          <p:cNvPr id="14342" name="Прямоугольник 4"/>
          <p:cNvSpPr>
            <a:spLocks noChangeArrowheads="1"/>
          </p:cNvSpPr>
          <p:nvPr/>
        </p:nvSpPr>
        <p:spPr bwMode="auto">
          <a:xfrm>
            <a:off x="642938" y="1071563"/>
            <a:ext cx="7929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2" eaLnBrk="1" hangingPunct="1"/>
            <a:r>
              <a:rPr lang="ru-RU" altLang="ru-RU" sz="2000" b="1">
                <a:solidFill>
                  <a:srgbClr val="7030A0"/>
                </a:solidFill>
                <a:latin typeface="Calibri" panose="020F0502020204030204" pitchFamily="34" charset="0"/>
              </a:rPr>
              <a:t>В двигательную деятельность детей на прогулке следует включать:</a:t>
            </a:r>
          </a:p>
        </p:txBody>
      </p:sp>
      <p:pic>
        <p:nvPicPr>
          <p:cNvPr id="14343" name="Picture 2" descr="D:\Рисунки все\4Коллекция Microsoft\ДЕТИ Сюжетные картинки\1341314922_vospitatelnica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50" y="3857625"/>
            <a:ext cx="3265488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357166"/>
            <a:ext cx="8143932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САМОСТОЯТЕЛЬНАЯ ДВИГАТЕЛЬНАЯ АКТИВНОСТЬ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3" y="1285875"/>
            <a:ext cx="8715375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9388" indent="-157163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  <a:cs typeface="+mn-cs"/>
              </a:rPr>
              <a:t>Характер и продолжительность зависят от индивидуальных потребностей и интересов детей, развивающей среды;</a:t>
            </a:r>
          </a:p>
          <a:p>
            <a:pPr marL="179388" indent="-157163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  <a:cs typeface="+mn-cs"/>
              </a:rPr>
              <a:t>индивидуальные задания (в соответствие с календарным планированием).</a:t>
            </a:r>
          </a:p>
          <a:p>
            <a:pPr marL="179388" lvl="2" indent="-157163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  <a:cs typeface="+mn-cs"/>
              </a:rPr>
              <a:t>В зависимости от погодных условий двигательная деятельность детей на воздухе может быть различной интенсивности, чтобы дети не переохлаждались или не перегревались. </a:t>
            </a:r>
          </a:p>
          <a:p>
            <a:pPr marL="179388" lvl="2" indent="-157163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  <a:cs typeface="+mn-cs"/>
              </a:rPr>
              <a:t>Организацию двигательной активности  воспитатель продумывает перед выходом на прогулку, ориентируясь на конкретные метеоусловия. </a:t>
            </a:r>
          </a:p>
          <a:p>
            <a:pPr marL="179388" lvl="2" indent="-157163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  <a:cs typeface="+mn-cs"/>
              </a:rPr>
              <a:t>Не допускается длительное нахождение детей на прогулке без движений. </a:t>
            </a:r>
          </a:p>
          <a:p>
            <a:pPr marL="179388" lvl="2" indent="-157163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  <a:cs typeface="+mn-cs"/>
              </a:rPr>
              <a:t>Особого внимания требуют дети со сниженной подвижностью, малоинициативные, которых следует вовлекать в подвижные игры.</a:t>
            </a:r>
          </a:p>
          <a:p>
            <a:pPr marL="179388" indent="-157163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  <a:cs typeface="+mn-cs"/>
              </a:rPr>
              <a:t>Игры с высоким уровнем интенсивности движений не следует проводить в конце утренней прогулки перед уходом с участка, так как дети в этом случае становятся перевозбуждёнными, что отрицательно сказывается на характере дневного сна, увеличивает длительность периода засыпания, может быть причиной снижения аппетита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1714500"/>
            <a:ext cx="85725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defRPr/>
            </a:pPr>
            <a:r>
              <a:rPr lang="ru-RU" sz="2800" dirty="0">
                <a:latin typeface="+mn-lt"/>
                <a:cs typeface="+mn-cs"/>
              </a:rPr>
              <a:t>В соответствии с календарным планированием воспитатель осуществляет индивидуальную работу по: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познавательно-речевому,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социально-личностному,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физическому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художественно-эстетическому развитию детей;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С  этой целью подготавливает все необходимые материалы и оборудование.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28604"/>
            <a:ext cx="8572560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  ИНДИВИДУАЛЬНОЙ  РАБОТЫ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357166"/>
            <a:ext cx="8501122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</a:rPr>
              <a:t>ТРУДОВЫЕ ПОРУЧЕНИЯ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1714500"/>
            <a:ext cx="457200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Воспитатель привлекает детей:     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к сбору игрушек;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 оказанию посильной помощи по наведению порядка на участке после прогулки,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 уходу за растениями и т.д.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  <a:cs typeface="+mn-cs"/>
            </a:endParaRPr>
          </a:p>
        </p:txBody>
      </p:sp>
      <p:pic>
        <p:nvPicPr>
          <p:cNvPr id="2" name="Picture 2" descr="C:\Documents and Settings\User\Мои документы\Картинки Все на прозрачном фоне\9799b92566355e200dfbca53d680153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928813"/>
            <a:ext cx="4232275" cy="3471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428625"/>
            <a:ext cx="8643938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В зависимости от целей и задач прогулки воспитатель готовит необходимый выносной материал, пособия для различных видов детской деятельности, соответствующей санитарно-гигиеническим требованиям.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latin typeface="+mn-lt"/>
                <a:cs typeface="+mn-cs"/>
              </a:rPr>
              <a:t>Воспитатель должен руководить самостоятельной деятельностью детей: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>
                <a:solidFill>
                  <a:srgbClr val="C00000"/>
                </a:solidFill>
                <a:latin typeface="+mn-lt"/>
                <a:cs typeface="+mn-cs"/>
              </a:rPr>
              <a:t>обеспечить им полную безопасность,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>
                <a:solidFill>
                  <a:srgbClr val="C00000"/>
                </a:solidFill>
                <a:latin typeface="+mn-lt"/>
                <a:cs typeface="+mn-cs"/>
              </a:rPr>
              <a:t>научить использовать пособия в соответствии с их предназначением, </a:t>
            </a:r>
          </a:p>
          <a:p>
            <a:pPr marL="185738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>
                <a:solidFill>
                  <a:srgbClr val="C00000"/>
                </a:solidFill>
                <a:latin typeface="+mn-lt"/>
                <a:cs typeface="+mn-cs"/>
              </a:rPr>
              <a:t>осуществлять постоянный контроль деятельности детей на протяжении всей прогулки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Мои документы\Web_1920x14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4360" y="1371600"/>
            <a:ext cx="8640960" cy="493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Прогулка – занимает важное место в режиме детского сада и проводится  2 раза в день. Продолжительность прогулки может меняться и это зависит от  возраста детей, температуры воздуха и силы ветра. </a:t>
            </a:r>
            <a:endParaRPr lang="ru-RU" dirty="0" smtClean="0"/>
          </a:p>
          <a:p>
            <a:r>
              <a:rPr lang="ru-RU" dirty="0" smtClean="0"/>
              <a:t>Так </a:t>
            </a:r>
            <a:r>
              <a:rPr lang="ru-RU" dirty="0"/>
              <a:t>самые маленькие «детсадовцы» проводят на воздухе 2-2,5 часов в день, а дети постарше – до 4,5 часов. Только сильный мороз (-20 С) может отменить прогулку в детском саду.  </a:t>
            </a:r>
            <a:endParaRPr lang="ru-RU" alt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00034" y="214290"/>
            <a:ext cx="8329613" cy="571504"/>
          </a:xfrm>
          <a:prstGeom prst="rect">
            <a:avLst/>
          </a:prstGeom>
          <a:ln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прогулки в режиме дня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14290"/>
            <a:ext cx="8329613" cy="571504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ПРОГУЛКИ В ДОШКОЛЬНОМ УЧРЕЖДЕНИИ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3" y="949325"/>
            <a:ext cx="8643937" cy="53546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+mn-lt"/>
              </a:rPr>
              <a:t>ПРОГУЛКА</a:t>
            </a:r>
            <a:r>
              <a:rPr lang="ru-RU" b="1" dirty="0">
                <a:latin typeface="+mn-lt"/>
              </a:rPr>
              <a:t> – очень важный режимный момент жизнедеятельности детей в ДОУ.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+mn-lt"/>
              </a:rPr>
              <a:t>ЦЕЛИ ПРОГУЛКИ: </a:t>
            </a:r>
            <a:endParaRPr lang="ru-RU" b="1" dirty="0">
              <a:latin typeface="+mn-lt"/>
            </a:endParaRPr>
          </a:p>
          <a:p>
            <a:pPr marL="263525" lvl="1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укрепление здоровья, </a:t>
            </a:r>
          </a:p>
          <a:p>
            <a:pPr marL="263525" lvl="1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профилактика утомления, </a:t>
            </a:r>
          </a:p>
          <a:p>
            <a:pPr marL="263525" lvl="1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физическое и  умственное развитие детей, </a:t>
            </a:r>
          </a:p>
          <a:p>
            <a:pPr marL="263525" lvl="1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восстановление сниженных в процессе деятельности  функциональных ресурсов организма.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6FF"/>
                </a:solidFill>
                <a:latin typeface="+mn-lt"/>
              </a:rPr>
              <a:t>ЗАДАЧИ ПРОГУЛКИ: 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оказывать закаливающее воздействие на организм в естественных условиях;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способствовать повышению уровня физической подготовленности детей дошкольного возраста; 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оптимизировать двигательную активность детей;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способствовать  познавательно-речевому, художественно-эстетическому, социально-личностному развитию детей.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8000"/>
                </a:solidFill>
                <a:latin typeface="+mn-lt"/>
              </a:rPr>
              <a:t>ВИДЫ  ПРОГУЛКИ </a:t>
            </a:r>
            <a:r>
              <a:rPr lang="ru-RU" dirty="0">
                <a:solidFill>
                  <a:srgbClr val="00B050"/>
                </a:solidFill>
                <a:latin typeface="+mn-lt"/>
              </a:rPr>
              <a:t>(по месту проведения):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на участке Учреждения;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ru-RU" dirty="0">
                <a:latin typeface="+mn-lt"/>
              </a:rPr>
              <a:t>пешеходные прогулки за пределы участка  ДОУ (старший дошкольный возраст на расстояние до двух километров);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85728"/>
            <a:ext cx="8229600" cy="500066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ПОДГОТОВКЕ И ВОЗВРАЩЕНИЮ С ПРОГУЛКИ</a:t>
            </a:r>
            <a:endParaRPr lang="ru-RU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715375" cy="5857875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500" b="1" dirty="0" smtClean="0"/>
              <a:t>Перед </a:t>
            </a:r>
            <a:r>
              <a:rPr lang="ru-RU" sz="5500" b="1" dirty="0"/>
              <a:t>выходом на прогулку воспитатель организовывает с детьми проведение гигиенических процедур: чистку  носа,  посещение туалетной </a:t>
            </a:r>
            <a:r>
              <a:rPr lang="ru-RU" sz="5500" b="1" dirty="0" smtClean="0"/>
              <a:t>комнаты.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500" b="1" dirty="0" smtClean="0">
                <a:solidFill>
                  <a:srgbClr val="7030A0"/>
                </a:solidFill>
              </a:rPr>
              <a:t>Одевать </a:t>
            </a:r>
            <a:r>
              <a:rPr lang="ru-RU" sz="5500" b="1" dirty="0">
                <a:solidFill>
                  <a:srgbClr val="7030A0"/>
                </a:solidFill>
              </a:rPr>
              <a:t>и раздевать детей при подготовке и возвращении с прогулки необходимо </a:t>
            </a:r>
            <a:r>
              <a:rPr lang="ru-RU" sz="5500" b="1" dirty="0" smtClean="0">
                <a:solidFill>
                  <a:srgbClr val="7030A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500" b="1" dirty="0">
                <a:solidFill>
                  <a:srgbClr val="7030A0"/>
                </a:solidFill>
              </a:rPr>
              <a:t> </a:t>
            </a:r>
            <a:r>
              <a:rPr lang="ru-RU" sz="5500" b="1" dirty="0" smtClean="0">
                <a:solidFill>
                  <a:srgbClr val="7030A0"/>
                </a:solidFill>
              </a:rPr>
              <a:t>                                                                   по </a:t>
            </a:r>
            <a:r>
              <a:rPr lang="ru-RU" sz="5500" b="1" dirty="0">
                <a:solidFill>
                  <a:srgbClr val="7030A0"/>
                </a:solidFill>
              </a:rPr>
              <a:t>подгруппам</a:t>
            </a:r>
            <a:r>
              <a:rPr lang="ru-RU" sz="5500" b="1" dirty="0" smtClean="0">
                <a:solidFill>
                  <a:srgbClr val="7030A0"/>
                </a:solidFill>
              </a:rPr>
              <a:t>: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6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ЭТАПЫ ПОДГОТОВКИ К ПРОГУЛКЕ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88" y="2357438"/>
            <a:ext cx="2786062" cy="21431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воспитатель выводит в приемную для одевания  первую подгруппу детей, в которую включает медленно одевающихся детей, детей с низкими навыками самообслуживания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8" y="2500313"/>
            <a:ext cx="2214562" cy="19288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    помощник воспитателя  проводит гигиенические процедуры со второй подгруппой и выводит детей в приемную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72188" y="2500313"/>
            <a:ext cx="2786062" cy="20002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воспитатель выходит с первой подгруппой детей на прогулку, а  помощник  воспитателя  заканчивает одевание второй подгруппы и провожает детей на участок к воспитателю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75" y="4857750"/>
            <a:ext cx="4143375" cy="16430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 помощь при одевании в каждую группу  раннего  и  младшего дошкольного возраста  закрепляются  сотрудники из числа рабочего и медицинского персонала ДОУ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86375" y="4857750"/>
            <a:ext cx="3286125" cy="1643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детей с ослабленным здоровьем  рекомендуется одевать и выводить на улицу со второй подгруппой, а заводить  с прогулки с первой подгруппой.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3143240" y="3429000"/>
            <a:ext cx="357190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715008" y="3429000"/>
            <a:ext cx="357190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85728"/>
            <a:ext cx="8229600" cy="511175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ОДЕВАНИЯ ДЕТЕЙ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29322" y="1071546"/>
            <a:ext cx="2928958" cy="392909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Необходимо знакомить детей с последовательностью одевания, особенно в ясельной и младшей группе.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Схемы-модели могут в этом помочь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313" y="1928813"/>
            <a:ext cx="5500687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Во избежание перегревания детей необходимо придерживаться следующего порядка одевания: </a:t>
            </a:r>
          </a:p>
          <a:p>
            <a:pPr marL="185738" lvl="2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вначале  дети надевают  колготки, гамаши, </a:t>
            </a:r>
          </a:p>
          <a:p>
            <a:pPr marL="185738" lvl="2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затем кофты, комбинезон, обувь </a:t>
            </a:r>
          </a:p>
          <a:p>
            <a:pPr marL="185738" lvl="2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800" dirty="0">
                <a:latin typeface="+mn-lt"/>
                <a:cs typeface="+mn-cs"/>
              </a:rPr>
              <a:t>и лишь в последнюю очередь шапки,  верхнюю одежду и шарф.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odevani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6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214290"/>
            <a:ext cx="8229600" cy="511175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ТРЕБОВАНИЯ К ОДЕЖДЕ ДЕТЕЙ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88" y="928688"/>
            <a:ext cx="5429250" cy="364331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47500" lnSpcReduction="20000"/>
          </a:bodyPr>
          <a:lstStyle/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 любое время года одежда и обувь должны соответствовать погоде на данный момент и не должны способствовать перегреванию  или переохлаждению детей;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 колебаниях температуры от +3 до -3°С и слабом ветре одежда детей должна состоять из трех слоев, включая белье. Верхняя одежда состоит из утепленной куртки, брюк или гамаш; на ногах утепленные ботинки;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 температуре от -4 до -10°С детям надевают зимнюю куртку или пуховик при трех  слоях одежды.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 более низких температурах рекомендуется увеличивать количество слоев одежды до четырех или пяти в зависимости от теплозащитных свойств верхней одежды.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 летний период во избежание перегрева детям надевают легкие головные уборы.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75" y="4643438"/>
            <a:ext cx="7786688" cy="1714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уголок для родителей следует поместить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ПО ЗАКАЛИВАНИЮ,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соответствующие возрасту детей и времени года.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Призывайте родителей не перегревать ребенка,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одевать детей в соответствии с погодными условиями.</a:t>
            </a:r>
          </a:p>
        </p:txBody>
      </p:sp>
      <p:pic>
        <p:nvPicPr>
          <p:cNvPr id="9223" name="Picture 2" descr="C:\Documents and Settings\User\Мои документы\Мои рисунки\a9d1f3a1e8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214438"/>
            <a:ext cx="2789238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85728"/>
            <a:ext cx="7929618" cy="428628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ХРАНЕНИЯ ОДЕЖДЫ В ШКАФЧИКЕ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625" y="1357313"/>
            <a:ext cx="4321175" cy="5072062"/>
          </a:xfrm>
          <a:solidFill>
            <a:srgbClr val="D9F1FF"/>
          </a:solidFill>
        </p:spPr>
        <p:txBody>
          <a:bodyPr rtlCol="0">
            <a:normAutofit fontScale="92500" lnSpcReduction="10000"/>
          </a:bodyPr>
          <a:lstStyle/>
          <a:p>
            <a:pPr marL="263525" lvl="1" indent="-26352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smtClean="0"/>
              <a:t>На верхней полке кладется  шарф, шапка. </a:t>
            </a:r>
          </a:p>
          <a:p>
            <a:pPr marL="263525" lvl="1" indent="-26352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smtClean="0"/>
              <a:t>Кофта, гамаши, колготки, тёплые штаны, верхнюю одежду вешают на крючок. </a:t>
            </a:r>
          </a:p>
          <a:p>
            <a:pPr marL="263525" lvl="1" indent="-26352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smtClean="0"/>
              <a:t>Рукавички на резинке  должны быть продернуты через рукава  и вешалку верхней одежды. </a:t>
            </a:r>
          </a:p>
          <a:p>
            <a:pPr marL="263525" lvl="1" indent="-26352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smtClean="0"/>
              <a:t>Обувь ставят на нижнюю полку, сверху кладут  носки.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dirty="0"/>
          </a:p>
        </p:txBody>
      </p:sp>
      <p:pic>
        <p:nvPicPr>
          <p:cNvPr id="10246" name="Рисунок 4" descr="l-5-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143125"/>
            <a:ext cx="4167188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00166" y="214290"/>
            <a:ext cx="6943748" cy="500066"/>
          </a:xfrm>
          <a:ln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ВОЗВРАЩЕНИЕ С ПРОГУЛКИ 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1785926"/>
            <a:ext cx="3286148" cy="26432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63525" indent="-2635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Помощник  воспитателя уводит  с участка первую подгруппу детей. 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Дети второй подгруппы продолжают гулять еще в течение 10—15</a:t>
            </a:r>
            <a:r>
              <a:rPr lang="ru-RU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минут с воспитателем.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2066" y="1785926"/>
            <a:ext cx="3643338" cy="2571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Помощник  воспитателя помогает детям: 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развязать шарфы, 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расстегнуть и снять верхнюю  одежду, </a:t>
            </a:r>
          </a:p>
          <a:p>
            <a:pPr marL="263525" indent="-2635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сложить одежду в шкафчик. </a:t>
            </a:r>
          </a:p>
          <a:p>
            <a:pPr marL="263525" indent="-2635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Раздевшись, дети  спокойно идут в группу и играют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14546" y="4643446"/>
            <a:ext cx="4643470" cy="17859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В летний период после возвращения  детей с прогулки   необходимо организовать  гигиеническую процедуру – мытьё ног. 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286248" y="2428868"/>
            <a:ext cx="785818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9" name="Прямоугольник 7"/>
          <p:cNvSpPr>
            <a:spLocks noChangeArrowheads="1"/>
          </p:cNvSpPr>
          <p:nvPr/>
        </p:nvSpPr>
        <p:spPr bwMode="auto">
          <a:xfrm>
            <a:off x="285750" y="857250"/>
            <a:ext cx="835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 algn="ctr" eaLnBrk="1" hangingPunct="1"/>
            <a:r>
              <a:rPr lang="ru-RU" altLang="ru-RU" b="1">
                <a:latin typeface="Calibri" panose="020F0502020204030204" pitchFamily="34" charset="0"/>
              </a:rPr>
              <a:t>Возвращение  детей с прогулки также организуется  по подгруппам.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1211</Words>
  <Application>Microsoft Office PowerPoint</Application>
  <PresentationFormat>Экран (4:3)</PresentationFormat>
  <Paragraphs>148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Тема Office</vt:lpstr>
      <vt:lpstr>ОРГАНИЗАЦИЯ  И  ПРОВЕДЕНИЕ ПРОГУЛКИ  В      ДЕТСКОМ  САДУ</vt:lpstr>
      <vt:lpstr>Презентация PowerPoint</vt:lpstr>
      <vt:lpstr>ЦЕЛИ И ЗАДАЧИ ПРОГУЛКИ В ДОШКОЛЬНОМ УЧРЕЖДЕНИИ</vt:lpstr>
      <vt:lpstr>ТРЕБОВАНИЯ К ПОДГОТОВКЕ И ВОЗВРАЩЕНИЮ С ПРОГУЛКИ</vt:lpstr>
      <vt:lpstr>ПОРЯДОК ОДЕВАНИЯ ДЕТЕЙ</vt:lpstr>
      <vt:lpstr>Презентация PowerPoint</vt:lpstr>
      <vt:lpstr>ТРЕБОВАНИЯ К ОДЕЖДЕ ДЕТЕЙ</vt:lpstr>
      <vt:lpstr>ПОРЯДОК ХРАНЕНИЯ ОДЕЖДЫ В ШКАФЧИКЕ</vt:lpstr>
      <vt:lpstr>ВОЗВРАЩЕНИЕ С ПРОГУЛКИ </vt:lpstr>
      <vt:lpstr>ТРЕБОВАНИЯ К СОДЕРЖАНИЮ ПРОГУЛОК НА  УЧАСТКЕ  ДОУ</vt:lpstr>
      <vt:lpstr>Презентация PowerPoint</vt:lpstr>
      <vt:lpstr>НАБЛЮДЕНИЯ</vt:lpstr>
      <vt:lpstr>ОРГАНИЗАЦИЯ ДВИГАТЕЛЬНОЙ АКТИВНОСТИ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Прогулка в детском саду</dc:title>
  <dc:subject>Методическое обеспечение</dc:subject>
  <dc:creator>Дворник О.П.</dc:creator>
  <cp:lastModifiedBy>admin</cp:lastModifiedBy>
  <cp:revision>78</cp:revision>
  <dcterms:created xsi:type="dcterms:W3CDTF">2011-12-09T07:42:37Z</dcterms:created>
  <dcterms:modified xsi:type="dcterms:W3CDTF">2016-11-08T14:58:49Z</dcterms:modified>
</cp:coreProperties>
</file>